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9" r:id="rId2"/>
    <p:sldId id="256" r:id="rId3"/>
    <p:sldId id="263" r:id="rId4"/>
    <p:sldId id="257" r:id="rId5"/>
    <p:sldId id="281" r:id="rId6"/>
    <p:sldId id="264" r:id="rId7"/>
    <p:sldId id="269" r:id="rId8"/>
    <p:sldId id="265" r:id="rId9"/>
    <p:sldId id="266" r:id="rId10"/>
    <p:sldId id="267" r:id="rId11"/>
    <p:sldId id="268" r:id="rId12"/>
    <p:sldId id="270" r:id="rId13"/>
    <p:sldId id="271" r:id="rId14"/>
    <p:sldId id="272" r:id="rId15"/>
    <p:sldId id="273" r:id="rId16"/>
    <p:sldId id="274" r:id="rId17"/>
    <p:sldId id="275" r:id="rId18"/>
    <p:sldId id="277" r:id="rId19"/>
    <p:sldId id="280" r:id="rId20"/>
    <p:sldId id="278" r:id="rId21"/>
    <p:sldId id="279" r:id="rId22"/>
    <p:sldId id="276" r:id="rId23"/>
  </p:sldIdLst>
  <p:sldSz cx="9144000" cy="6858000" type="screen4x3"/>
  <p:notesSz cx="6858000" cy="9144000"/>
  <p:defaultTextStyle>
    <a:defPPr>
      <a:defRPr lang="nl-B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12" autoAdjust="0"/>
    <p:restoredTop sz="94660"/>
  </p:normalViewPr>
  <p:slideViewPr>
    <p:cSldViewPr>
      <p:cViewPr varScale="1">
        <p:scale>
          <a:sx n="100" d="100"/>
          <a:sy n="100" d="100"/>
        </p:scale>
        <p:origin x="-2504" y="-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-2520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5" Type="http://schemas.openxmlformats.org/officeDocument/2006/relationships/handoutMaster" Target="handoutMasters/handoutMaster1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36E7AC6-2C7D-4A74-9A8B-D937E4161807}" type="datetimeFigureOut">
              <a:rPr lang="nl-BE"/>
              <a:pPr>
                <a:defRPr/>
              </a:pPr>
              <a:t>19/03/12</a:t>
            </a:fld>
            <a:endParaRPr lang="nl-B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6B3807D-59C6-4DCE-99D2-64FE61573D20}" type="slidenum">
              <a:rPr lang="nl-BE"/>
              <a:pPr>
                <a:defRPr/>
              </a:pPr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7841387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294497A-A6D0-4486-8F75-C6EAAF51A816}" type="datetimeFigureOut">
              <a:rPr lang="nl-BE"/>
              <a:pPr>
                <a:defRPr/>
              </a:pPr>
              <a:t>19/03/12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nl-BE" noProof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noProof="0" smtClean="0"/>
              <a:t>Klik om de modelstijlen te bewerken</a:t>
            </a:r>
          </a:p>
          <a:p>
            <a:pPr lvl="1"/>
            <a:r>
              <a:rPr lang="nl-NL" noProof="0" smtClean="0"/>
              <a:t>Tweede niveau</a:t>
            </a:r>
          </a:p>
          <a:p>
            <a:pPr lvl="2"/>
            <a:r>
              <a:rPr lang="nl-NL" noProof="0" smtClean="0"/>
              <a:t>Derde niveau</a:t>
            </a:r>
          </a:p>
          <a:p>
            <a:pPr lvl="3"/>
            <a:r>
              <a:rPr lang="nl-NL" noProof="0" smtClean="0"/>
              <a:t>Vierde niveau</a:t>
            </a:r>
          </a:p>
          <a:p>
            <a:pPr lvl="4"/>
            <a:r>
              <a:rPr lang="nl-NL" noProof="0" smtClean="0"/>
              <a:t>Vijfde niveau</a:t>
            </a:r>
            <a:endParaRPr lang="nl-BE" noProof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FE647C1-DFB8-4CE4-8695-9D5F2D51CF7A}" type="slidenum">
              <a:rPr lang="nl-BE"/>
              <a:pPr>
                <a:defRPr/>
              </a:pPr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2276186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Rechte verbindingslijn 7"/>
          <p:cNvCxnSpPr/>
          <p:nvPr userDrawn="1"/>
        </p:nvCxnSpPr>
        <p:spPr>
          <a:xfrm>
            <a:off x="0" y="6000750"/>
            <a:ext cx="9144000" cy="1588"/>
          </a:xfrm>
          <a:prstGeom prst="line">
            <a:avLst/>
          </a:prstGeom>
          <a:ln w="158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142976" y="350043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het opmaakprofiel van de modelondertitel te bewerken</a:t>
            </a:r>
            <a:endParaRPr lang="nl-BE"/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5694B2-EC5B-4E86-A69E-B66F128140C9}" type="datetimeFigureOut">
              <a:rPr lang="nl-BE"/>
              <a:pPr>
                <a:defRPr/>
              </a:pPr>
              <a:t>19/03/12</a:t>
            </a:fld>
            <a:endParaRPr lang="nl-BE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3109913" y="6210300"/>
            <a:ext cx="2895600" cy="365125"/>
          </a:xfrm>
        </p:spPr>
        <p:txBody>
          <a:bodyPr/>
          <a:lstStyle>
            <a:lvl1pPr>
              <a:defRPr sz="1400" b="1" dirty="0" smtClean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nl-BE"/>
              <a:t>CVO Leuven - Landen   </a:t>
            </a:r>
            <a:r>
              <a:rPr lang="nl-BE" err="1"/>
              <a:t>Redingenstraat</a:t>
            </a:r>
            <a:r>
              <a:rPr lang="nl-BE"/>
              <a:t> 90   3000 Leuven   016 31 99 20  info@</a:t>
            </a:r>
            <a:r>
              <a:rPr lang="nl-BE" err="1"/>
              <a:t>cvoleuven.be</a:t>
            </a:r>
            <a:endParaRPr lang="nl-BE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302EC-84D2-4445-81C2-725C8AA5DB36}" type="slidenum">
              <a:rPr lang="nl-BE"/>
              <a:pPr>
                <a:defRPr/>
              </a:pPr>
              <a:t>‹Nr.›</a:t>
            </a:fld>
            <a:endParaRPr lang="nl-BE" dirty="0"/>
          </a:p>
        </p:txBody>
      </p:sp>
    </p:spTree>
  </p:cSld>
  <p:clrMapOvr>
    <a:masterClrMapping/>
  </p:clrMapOvr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6972C-EFA4-46D9-AB12-95761310BC92}" type="datetimeFigureOut">
              <a:rPr lang="nl-BE"/>
              <a:pPr>
                <a:defRPr/>
              </a:pPr>
              <a:t>19/03/12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A53CC0-1CFE-4327-BDBF-A0635474AFBF}" type="slidenum">
              <a:rPr lang="nl-BE"/>
              <a:pPr>
                <a:defRPr/>
              </a:pPr>
              <a:t>‹Nr.›</a:t>
            </a:fld>
            <a:endParaRPr lang="nl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436AED-BF60-4634-8DC3-A04238B3AB2C}" type="datetimeFigureOut">
              <a:rPr lang="nl-BE"/>
              <a:pPr>
                <a:defRPr/>
              </a:pPr>
              <a:t>19/03/12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5C1622-B790-4CC6-B9B0-F8D59BF9924D}" type="slidenum">
              <a:rPr lang="nl-BE"/>
              <a:pPr>
                <a:defRPr/>
              </a:pPr>
              <a:t>‹Nr.›</a:t>
            </a:fld>
            <a:endParaRPr lang="nl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6B1AED-8170-4E2F-80FB-CE23C9732D1A}" type="datetimeFigureOut">
              <a:rPr lang="nl-BE"/>
              <a:pPr>
                <a:defRPr/>
              </a:pPr>
              <a:t>19/03/12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9818A-8C76-48F1-A5B3-D62B1210FAC3}" type="slidenum">
              <a:rPr lang="nl-BE"/>
              <a:pPr>
                <a:defRPr/>
              </a:pPr>
              <a:t>‹Nr.›</a:t>
            </a:fld>
            <a:endParaRPr lang="nl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6" descr="alle silhouetten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1581150"/>
            <a:ext cx="9144000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Afbeelding 7" descr="logo grijs-zwart-rozekopie.jp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804988" cy="125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Rechte verbindingslijn 10"/>
          <p:cNvCxnSpPr/>
          <p:nvPr userDrawn="1"/>
        </p:nvCxnSpPr>
        <p:spPr>
          <a:xfrm flipV="1">
            <a:off x="1828800" y="1214438"/>
            <a:ext cx="7289800" cy="1270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85918" y="0"/>
            <a:ext cx="7358082" cy="1252603"/>
          </a:xfrm>
        </p:spPr>
        <p:txBody>
          <a:bodyPr anchor="t"/>
          <a:lstStyle>
            <a:lvl1pPr algn="l">
              <a:defRPr sz="2000" b="1" cap="all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Klicka här för att ändra format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7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A44690-64B3-43AD-BCBC-CED15798E31E}" type="datetimeFigureOut">
              <a:rPr lang="nl-BE"/>
              <a:pPr>
                <a:defRPr/>
              </a:pPr>
              <a:t>19/03/12</a:t>
            </a:fld>
            <a:endParaRPr lang="nl-BE"/>
          </a:p>
        </p:txBody>
      </p:sp>
      <p:sp>
        <p:nvSpPr>
          <p:cNvPr id="8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3101975" y="6237288"/>
            <a:ext cx="2895600" cy="365125"/>
          </a:xfrm>
        </p:spPr>
        <p:txBody>
          <a:bodyPr/>
          <a:lstStyle>
            <a:lvl1pPr>
              <a:defRPr sz="1400" b="1" dirty="0" err="1" smtClean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nl-BE"/>
              <a:t>CVO Leuven - Landen   Redingenstraat 90   3000 Leuven   016 31 99 20  info@cvoleuven.be</a:t>
            </a: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361A4E-3DEA-4B35-BBA2-B016A2754D19}" type="slidenum">
              <a:rPr lang="nl-BE"/>
              <a:pPr>
                <a:defRPr/>
              </a:pPr>
              <a:t>‹Nr.›</a:t>
            </a:fld>
            <a:endParaRPr lang="nl-BE"/>
          </a:p>
        </p:txBody>
      </p:sp>
    </p:spTree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DDDCF5-CF5B-4C22-8772-131FF8B61D2A}" type="datetimeFigureOut">
              <a:rPr lang="nl-BE"/>
              <a:pPr>
                <a:defRPr/>
              </a:pPr>
              <a:t>19/03/12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793F95-B16F-47A3-B9C6-966555B72720}" type="slidenum">
              <a:rPr lang="nl-BE"/>
              <a:pPr>
                <a:defRPr/>
              </a:pPr>
              <a:t>‹Nr.›</a:t>
            </a:fld>
            <a:endParaRPr lang="nl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24117-871B-43EF-8D4B-2EC79F279F38}" type="datetimeFigureOut">
              <a:rPr lang="nl-BE"/>
              <a:pPr>
                <a:defRPr/>
              </a:pPr>
              <a:t>19/03/12</a:t>
            </a:fld>
            <a:endParaRPr lang="nl-BE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680EC8-3C95-49EB-A8AB-C40096BCAA6E}" type="slidenum">
              <a:rPr lang="nl-BE"/>
              <a:pPr>
                <a:defRPr/>
              </a:pPr>
              <a:t>‹Nr.›</a:t>
            </a:fld>
            <a:endParaRPr lang="nl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5EE688-734C-4B4F-AFD0-2C422FED6597}" type="datetimeFigureOut">
              <a:rPr lang="nl-BE"/>
              <a:pPr>
                <a:defRPr/>
              </a:pPr>
              <a:t>19/03/12</a:t>
            </a:fld>
            <a:endParaRPr lang="nl-B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163009-70A3-4988-86C2-BFEF0D1F3488}" type="slidenum">
              <a:rPr lang="nl-BE"/>
              <a:pPr>
                <a:defRPr/>
              </a:pPr>
              <a:t>‹Nr.›</a:t>
            </a:fld>
            <a:endParaRPr lang="nl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3EECB-120D-471B-A3B4-85012FE32195}" type="datetimeFigureOut">
              <a:rPr lang="nl-BE"/>
              <a:pPr>
                <a:defRPr/>
              </a:pPr>
              <a:t>19/03/12</a:t>
            </a:fld>
            <a:endParaRPr lang="nl-BE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12E43-D7BE-4D1B-892B-54A7AA5AD75D}" type="slidenum">
              <a:rPr lang="nl-BE"/>
              <a:pPr>
                <a:defRPr/>
              </a:pPr>
              <a:t>‹Nr.›</a:t>
            </a:fld>
            <a:endParaRPr lang="nl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54F9AB-B39C-4F18-B5DA-38081F80A6F8}" type="datetimeFigureOut">
              <a:rPr lang="nl-BE"/>
              <a:pPr>
                <a:defRPr/>
              </a:pPr>
              <a:t>19/03/12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0D47A-59FA-406E-B400-DFF2A7718169}" type="slidenum">
              <a:rPr lang="nl-BE"/>
              <a:pPr>
                <a:defRPr/>
              </a:pPr>
              <a:t>‹Nr.›</a:t>
            </a:fld>
            <a:endParaRPr lang="nl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BE" noProof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C8A4D-BDCB-4C0A-A8FC-1B504FE9FF1C}" type="datetimeFigureOut">
              <a:rPr lang="nl-BE"/>
              <a:pPr>
                <a:defRPr/>
              </a:pPr>
              <a:t>19/03/12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34B2C-B6EF-4B02-84AC-E69E62168ECA}" type="slidenum">
              <a:rPr lang="nl-BE"/>
              <a:pPr>
                <a:defRPr/>
              </a:pPr>
              <a:t>‹Nr.›</a:t>
            </a:fld>
            <a:endParaRPr lang="nl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jdelijke aanduiding voor titel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de stijl te bewerken</a:t>
            </a:r>
            <a:endParaRPr lang="nl-BE" smtClean="0"/>
          </a:p>
        </p:txBody>
      </p:sp>
      <p:sp>
        <p:nvSpPr>
          <p:cNvPr id="1027" name="Tijdelijke aanduiding voor teks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smtClean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nl-BE"/>
              <a:t>	</a:t>
            </a:r>
            <a:fld id="{26824FCE-6302-499C-BDB3-DE2029DF533F}" type="datetimeFigureOut">
              <a:rPr lang="nl-BE"/>
              <a:pPr>
                <a:defRPr/>
              </a:pPr>
              <a:t>19/03/12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4E52EFB-D2E7-42B5-A01F-05EE4D09286B}" type="slidenum">
              <a:rPr lang="nl-BE"/>
              <a:pPr>
                <a:defRPr/>
              </a:pPr>
              <a:t>‹Nr.›</a:t>
            </a:fld>
            <a:endParaRPr lang="nl-BE" dirty="0"/>
          </a:p>
        </p:txBody>
      </p:sp>
      <p:pic>
        <p:nvPicPr>
          <p:cNvPr id="1031" name="Afbeelding 7" descr="logo grijs-zwart-rozekopie.jp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6015038"/>
            <a:ext cx="1209675" cy="84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gi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1785938" y="0"/>
            <a:ext cx="7358062" cy="1252538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nl-BE" sz="4000" dirty="0" smtClean="0">
                <a:solidFill>
                  <a:schemeClr val="accent2"/>
                </a:solidFill>
              </a:rPr>
              <a:t>SWOT-ANALYSES</a:t>
            </a:r>
            <a:endParaRPr lang="nl-BE" sz="4000" dirty="0">
              <a:solidFill>
                <a:schemeClr val="accent2"/>
              </a:solidFill>
            </a:endParaRPr>
          </a:p>
        </p:txBody>
      </p:sp>
      <p:sp>
        <p:nvSpPr>
          <p:cNvPr id="7" name="Tijdelijke aanduiding voor tekst 6"/>
          <p:cNvSpPr>
            <a:spLocks noGrp="1"/>
          </p:cNvSpPr>
          <p:nvPr>
            <p:ph type="body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nl-BE" dirty="0"/>
          </a:p>
        </p:txBody>
      </p:sp>
      <p:sp>
        <p:nvSpPr>
          <p:cNvPr id="9" name="Tijdelijke aanduiding voor voettekst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/>
              <a:t>CVO Leuven - Landen   Redingenstraat 90   3000 Leuven   016 31 99 20  info@cvoleuven.be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mtClean="0"/>
              <a:t>THREATS</a:t>
            </a:r>
            <a:endParaRPr lang="nl-NL" smtClean="0"/>
          </a:p>
        </p:txBody>
      </p:sp>
      <p:sp>
        <p:nvSpPr>
          <p:cNvPr id="24578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time investment is bigger then the results, not all exercises are as interesting </a:t>
            </a:r>
            <a:endParaRPr lang="nl-NL" smtClean="0"/>
          </a:p>
          <a:p>
            <a:r>
              <a:rPr lang="en-US" smtClean="0"/>
              <a:t>commitment of the learners, often of those who really need the OLC, is not always enough </a:t>
            </a:r>
            <a:endParaRPr lang="nl-NL" smtClean="0"/>
          </a:p>
          <a:p>
            <a:r>
              <a:rPr lang="en-US" smtClean="0"/>
              <a:t>Own material can be digitalized (what about the market?) </a:t>
            </a:r>
            <a:endParaRPr lang="nl-NL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mtClean="0"/>
              <a:t>Name of the school</a:t>
            </a:r>
            <a:endParaRPr lang="nl-NL" smtClean="0"/>
          </a:p>
        </p:txBody>
      </p:sp>
      <p:sp>
        <p:nvSpPr>
          <p:cNvPr id="25602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nl-BE" sz="4400" smtClean="0"/>
              <a:t>Arcus college Heerlen (The Netherlands)</a:t>
            </a:r>
            <a:endParaRPr lang="nl-NL" sz="4400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nl-BE" dirty="0" smtClean="0"/>
              <a:t>Dutch </a:t>
            </a:r>
            <a:r>
              <a:rPr lang="nl-BE" dirty="0" err="1" smtClean="0"/>
              <a:t>for</a:t>
            </a:r>
            <a:r>
              <a:rPr lang="nl-BE" dirty="0" smtClean="0"/>
              <a:t> </a:t>
            </a:r>
            <a:r>
              <a:rPr lang="nl-BE" dirty="0" err="1" smtClean="0"/>
              <a:t>foreigners</a:t>
            </a:r>
            <a:r>
              <a:rPr lang="nl-BE" dirty="0" smtClean="0"/>
              <a:t> in the </a:t>
            </a:r>
            <a:r>
              <a:rPr lang="nl-BE" dirty="0" err="1" smtClean="0"/>
              <a:t>Netherlands</a:t>
            </a:r>
            <a:endParaRPr lang="nl-NL" dirty="0"/>
          </a:p>
        </p:txBody>
      </p:sp>
      <p:sp>
        <p:nvSpPr>
          <p:cNvPr id="26626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smtClean="0"/>
              <a:t>Regional education providers (or private institutions)</a:t>
            </a:r>
          </a:p>
          <a:p>
            <a:r>
              <a:rPr lang="nl-BE" smtClean="0"/>
              <a:t>Focus on the state examination</a:t>
            </a:r>
          </a:p>
          <a:p>
            <a:r>
              <a:rPr lang="nl-BE" smtClean="0"/>
              <a:t>Budget cuts (courses might end in 2014)</a:t>
            </a:r>
          </a:p>
          <a:p>
            <a:endParaRPr lang="nl-NL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mtClean="0"/>
              <a:t>Arcuscollege</a:t>
            </a:r>
            <a:endParaRPr lang="nl-NL" smtClean="0"/>
          </a:p>
        </p:txBody>
      </p:sp>
      <p:sp>
        <p:nvSpPr>
          <p:cNvPr id="27650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smtClean="0"/>
              <a:t>3 different pathways</a:t>
            </a:r>
          </a:p>
          <a:p>
            <a:pPr>
              <a:buFont typeface="Arial" charset="0"/>
              <a:buNone/>
            </a:pPr>
            <a:r>
              <a:rPr lang="nl-BE" smtClean="0"/>
              <a:t>	- literacy (2,5 years)</a:t>
            </a:r>
          </a:p>
          <a:p>
            <a:pPr>
              <a:buFont typeface="Arial" charset="0"/>
              <a:buNone/>
            </a:pPr>
            <a:r>
              <a:rPr lang="nl-BE" smtClean="0"/>
              <a:t>	- integration (40 weeks, focus on the examination, level A1 – A2)</a:t>
            </a:r>
          </a:p>
          <a:p>
            <a:pPr>
              <a:buFont typeface="Arial" charset="0"/>
              <a:buNone/>
            </a:pPr>
            <a:r>
              <a:rPr lang="nl-BE" smtClean="0"/>
              <a:t>	- language training (state examination B1 or B2; learners are skilled and want to study</a:t>
            </a:r>
          </a:p>
          <a:p>
            <a:pPr>
              <a:buFont typeface="Arial" charset="0"/>
              <a:buNone/>
            </a:pPr>
            <a:endParaRPr lang="nl-NL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mtClean="0"/>
              <a:t>Integration course</a:t>
            </a:r>
            <a:endParaRPr lang="nl-NL" smtClean="0"/>
          </a:p>
        </p:txBody>
      </p:sp>
      <p:sp>
        <p:nvSpPr>
          <p:cNvPr id="28674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smtClean="0"/>
              <a:t>Learners learn practical things like how to open a bank account, how do men and women socialize = not a language course</a:t>
            </a:r>
          </a:p>
          <a:p>
            <a:r>
              <a:rPr lang="nl-BE" smtClean="0"/>
              <a:t>Learners succeed if they can handle all the practical activities</a:t>
            </a:r>
          </a:p>
          <a:p>
            <a:r>
              <a:rPr lang="nl-BE" smtClean="0"/>
              <a:t>They start whenever they want = mixed groups</a:t>
            </a:r>
          </a:p>
          <a:p>
            <a:r>
              <a:rPr lang="nl-BE" smtClean="0"/>
              <a:t>Tests are in function of the state examination</a:t>
            </a:r>
            <a:endParaRPr lang="nl-NL" smtClean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mtClean="0"/>
              <a:t>E-learning in the integration course</a:t>
            </a:r>
            <a:endParaRPr lang="nl-NL" smtClean="0"/>
          </a:p>
        </p:txBody>
      </p:sp>
      <p:sp>
        <p:nvSpPr>
          <p:cNvPr id="29698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smtClean="0"/>
              <a:t>Teacher introduces the subject during 45 minutes</a:t>
            </a:r>
          </a:p>
          <a:p>
            <a:r>
              <a:rPr lang="nl-BE" smtClean="0"/>
              <a:t>Learner practice alone in the open classroom</a:t>
            </a:r>
          </a:p>
          <a:p>
            <a:r>
              <a:rPr lang="nl-BE" smtClean="0"/>
              <a:t>Guidance by former learners working for 6 months in the open classroom</a:t>
            </a:r>
          </a:p>
          <a:p>
            <a:endParaRPr lang="nl-NL" smtClean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mtClean="0"/>
              <a:t>Counselling</a:t>
            </a:r>
            <a:endParaRPr lang="nl-NL" smtClean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nl-BE" dirty="0" err="1" smtClean="0"/>
              <a:t>From</a:t>
            </a:r>
            <a:r>
              <a:rPr lang="nl-BE" dirty="0" smtClean="0"/>
              <a:t> the start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nl-BE" dirty="0" smtClean="0"/>
              <a:t>½ </a:t>
            </a:r>
            <a:r>
              <a:rPr lang="nl-BE" dirty="0" err="1" smtClean="0"/>
              <a:t>hour</a:t>
            </a:r>
            <a:r>
              <a:rPr lang="nl-BE" dirty="0" smtClean="0"/>
              <a:t> per week (</a:t>
            </a:r>
            <a:r>
              <a:rPr lang="nl-BE" dirty="0" err="1" smtClean="0"/>
              <a:t>course</a:t>
            </a:r>
            <a:r>
              <a:rPr lang="nl-BE" dirty="0" smtClean="0"/>
              <a:t> = 15 </a:t>
            </a:r>
            <a:r>
              <a:rPr lang="nl-BE" dirty="0" err="1" smtClean="0"/>
              <a:t>hours</a:t>
            </a:r>
            <a:r>
              <a:rPr lang="nl-BE" dirty="0" smtClean="0"/>
              <a:t>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nl-BE" dirty="0" smtClean="0"/>
              <a:t>Mentors are </a:t>
            </a:r>
            <a:r>
              <a:rPr lang="nl-BE" dirty="0" err="1" smtClean="0"/>
              <a:t>teachers</a:t>
            </a:r>
            <a:endParaRPr lang="nl-BE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nl-BE" dirty="0" err="1" smtClean="0"/>
              <a:t>Counselling</a:t>
            </a:r>
            <a:endParaRPr lang="nl-BE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nl-BE" dirty="0" smtClean="0"/>
              <a:t>		- to register the </a:t>
            </a:r>
            <a:r>
              <a:rPr lang="nl-BE" dirty="0" err="1" smtClean="0"/>
              <a:t>learners</a:t>
            </a:r>
            <a:r>
              <a:rPr lang="nl-BE" dirty="0" smtClean="0"/>
              <a:t> </a:t>
            </a:r>
            <a:r>
              <a:rPr lang="nl-BE" dirty="0" err="1" smtClean="0"/>
              <a:t>for</a:t>
            </a:r>
            <a:r>
              <a:rPr lang="nl-BE" dirty="0" smtClean="0"/>
              <a:t> the state 	</a:t>
            </a:r>
            <a:r>
              <a:rPr lang="nl-BE" dirty="0" err="1" smtClean="0"/>
              <a:t>examination</a:t>
            </a:r>
            <a:endParaRPr lang="nl-BE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nl-BE" dirty="0" smtClean="0"/>
              <a:t>		- to </a:t>
            </a:r>
            <a:r>
              <a:rPr lang="nl-BE" dirty="0" err="1" smtClean="0"/>
              <a:t>arrange</a:t>
            </a:r>
            <a:r>
              <a:rPr lang="nl-BE" dirty="0" smtClean="0"/>
              <a:t> </a:t>
            </a:r>
            <a:r>
              <a:rPr lang="nl-BE" dirty="0" err="1" smtClean="0"/>
              <a:t>for</a:t>
            </a:r>
            <a:r>
              <a:rPr lang="nl-BE" dirty="0" smtClean="0"/>
              <a:t> </a:t>
            </a:r>
            <a:r>
              <a:rPr lang="nl-BE" dirty="0" err="1" smtClean="0"/>
              <a:t>an</a:t>
            </a:r>
            <a:r>
              <a:rPr lang="nl-BE" dirty="0" smtClean="0"/>
              <a:t> </a:t>
            </a:r>
            <a:r>
              <a:rPr lang="nl-BE" dirty="0" err="1" smtClean="0"/>
              <a:t>internship</a:t>
            </a:r>
            <a:endParaRPr lang="nl-BE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nl-BE" dirty="0" smtClean="0"/>
              <a:t>		- to </a:t>
            </a:r>
            <a:r>
              <a:rPr lang="nl-BE" dirty="0" err="1" smtClean="0"/>
              <a:t>facilitate</a:t>
            </a:r>
            <a:r>
              <a:rPr lang="nl-BE" dirty="0" smtClean="0"/>
              <a:t> the </a:t>
            </a:r>
            <a:r>
              <a:rPr lang="nl-BE" dirty="0" err="1" smtClean="0"/>
              <a:t>transition</a:t>
            </a:r>
            <a:r>
              <a:rPr lang="nl-BE" dirty="0" smtClean="0"/>
              <a:t> to a job </a:t>
            </a:r>
            <a:endParaRPr lang="nl-NL" dirty="0"/>
          </a:p>
        </p:txBody>
      </p:sp>
      <p:pic>
        <p:nvPicPr>
          <p:cNvPr id="30723" name="Picture 2" descr=":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76275" y="1981200"/>
            <a:ext cx="142875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549275"/>
            <a:ext cx="8229600" cy="557688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nl-BE" smtClean="0"/>
              <a:t>		- to redirect the learners if there are problems</a:t>
            </a:r>
          </a:p>
          <a:p>
            <a:pPr>
              <a:buFont typeface="Arial" charset="0"/>
              <a:buNone/>
            </a:pPr>
            <a:r>
              <a:rPr lang="nl-BE" smtClean="0"/>
              <a:t>		- to report to the municipality (digital portfolio)</a:t>
            </a:r>
          </a:p>
          <a:p>
            <a:pPr>
              <a:buFont typeface="Arial" charset="0"/>
              <a:buNone/>
            </a:pPr>
            <a:r>
              <a:rPr lang="nl-BE" smtClean="0"/>
              <a:t>		- to practice together with the learner (if necessary)</a:t>
            </a:r>
          </a:p>
          <a:p>
            <a:pPr>
              <a:buFont typeface="Arial" charset="0"/>
              <a:buNone/>
            </a:pPr>
            <a:r>
              <a:rPr lang="nl-BE" smtClean="0"/>
              <a:t>Each teacher is coach and teacher (50-50). </a:t>
            </a:r>
          </a:p>
          <a:p>
            <a:pPr>
              <a:buFont typeface="Arial" charset="0"/>
              <a:buNone/>
            </a:pPr>
            <a:r>
              <a:rPr lang="nl-BE" smtClean="0"/>
              <a:t>The e-learning is no part of the counselling.</a:t>
            </a:r>
          </a:p>
          <a:p>
            <a:pPr>
              <a:buFont typeface="Arial" charset="0"/>
              <a:buNone/>
            </a:pPr>
            <a:endParaRPr lang="nl-NL" smtClean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mtClean="0"/>
              <a:t>STRENGTHS</a:t>
            </a:r>
            <a:endParaRPr lang="nl-NL" smtClean="0"/>
          </a:p>
        </p:txBody>
      </p:sp>
      <p:sp>
        <p:nvSpPr>
          <p:cNvPr id="32770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smtClean="0"/>
              <a:t>Counselling is integrated in the daily school routine from the start</a:t>
            </a:r>
          </a:p>
          <a:p>
            <a:r>
              <a:rPr lang="nl-BE" smtClean="0"/>
              <a:t>Tasks are well defined</a:t>
            </a:r>
          </a:p>
          <a:p>
            <a:r>
              <a:rPr lang="nl-BE" smtClean="0"/>
              <a:t>Combination of lessons and individual work in the open classroom is motivating and adapted to each learner</a:t>
            </a:r>
          </a:p>
          <a:p>
            <a:r>
              <a:rPr lang="nl-BE" smtClean="0"/>
              <a:t>Classroom practice are combined with internship and practical everyday activities</a:t>
            </a:r>
          </a:p>
          <a:p>
            <a:endParaRPr lang="nl-NL" smtClean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5649913"/>
          </a:xfrm>
        </p:spPr>
        <p:txBody>
          <a:bodyPr/>
          <a:lstStyle/>
          <a:p>
            <a:r>
              <a:rPr lang="nl-BE" smtClean="0"/>
              <a:t>97% success rate</a:t>
            </a:r>
          </a:p>
          <a:p>
            <a:r>
              <a:rPr lang="nl-BE" smtClean="0"/>
              <a:t>Higher educated can go directly to specific classes after a preparation (immersion) of 4 weeks</a:t>
            </a:r>
          </a:p>
          <a:p>
            <a:r>
              <a:rPr lang="nl-BE" smtClean="0"/>
              <a:t>Learning how to learn is well developed from day 1</a:t>
            </a:r>
          </a:p>
          <a:p>
            <a:r>
              <a:rPr lang="nl-BE" smtClean="0"/>
              <a:t>Many computers</a:t>
            </a:r>
          </a:p>
          <a:p>
            <a:r>
              <a:rPr lang="nl-BE" smtClean="0"/>
              <a:t>Flexible system</a:t>
            </a:r>
          </a:p>
          <a:p>
            <a:r>
              <a:rPr lang="nl-BE" smtClean="0"/>
              <a:t>Counselling is part of the teachers’ workpackage</a:t>
            </a:r>
          </a:p>
          <a:p>
            <a:endParaRPr lang="nl-NL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143000" y="1428750"/>
            <a:ext cx="7000875" cy="3824288"/>
          </a:xfrm>
        </p:spPr>
        <p:txBody>
          <a:bodyPr rtlCol="0">
            <a:normAutofit/>
          </a:bodyPr>
          <a:lstStyle/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nl-BE" sz="4000" u="sng" dirty="0" smtClean="0"/>
              <a:t>Name school:</a:t>
            </a:r>
            <a:r>
              <a:rPr lang="nl-BE" sz="4000" dirty="0" smtClean="0"/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nl-BE" sz="4000" b="1" dirty="0" err="1" smtClean="0"/>
              <a:t>Antwerpen-Zuid</a:t>
            </a:r>
            <a:r>
              <a:rPr lang="nl-BE" sz="4000" b="1" dirty="0" smtClean="0"/>
              <a:t>   Open Multimedia </a:t>
            </a:r>
            <a:r>
              <a:rPr lang="nl-BE" sz="4000" b="1" dirty="0" err="1" smtClean="0"/>
              <a:t>Classroom</a:t>
            </a:r>
            <a:r>
              <a:rPr lang="nl-BE" sz="4000" b="1" dirty="0" smtClean="0"/>
              <a:t> (</a:t>
            </a:r>
            <a:r>
              <a:rPr lang="nl-BE" sz="4000" b="1" dirty="0" err="1" smtClean="0"/>
              <a:t>Belgium</a:t>
            </a:r>
            <a:r>
              <a:rPr lang="nl-BE" sz="4000" b="1" dirty="0" smtClean="0"/>
              <a:t>)</a:t>
            </a:r>
            <a:endParaRPr lang="nl-NL" sz="4000" dirty="0" smtClean="0"/>
          </a:p>
          <a:p>
            <a:pPr algn="l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nl-BE" sz="4000" dirty="0">
              <a:solidFill>
                <a:schemeClr val="tx1"/>
              </a:solidFill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/>
              <a:t>CVO Leuven - Landen   Redingenstraat 90   3000 Leuven   016 31 99 20  info@cvoleuven.be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196975"/>
            <a:ext cx="8229600" cy="4929188"/>
          </a:xfrm>
        </p:spPr>
        <p:txBody>
          <a:bodyPr/>
          <a:lstStyle/>
          <a:p>
            <a:r>
              <a:rPr lang="nl-BE" smtClean="0"/>
              <a:t>Groups are too big and heterogenous</a:t>
            </a:r>
          </a:p>
          <a:p>
            <a:r>
              <a:rPr lang="nl-BE" smtClean="0"/>
              <a:t>Not tailor made (what about the needs of the learners?)</a:t>
            </a:r>
          </a:p>
          <a:p>
            <a:r>
              <a:rPr lang="nl-BE" smtClean="0"/>
              <a:t>Teachers are not skilled enough (primary school teachers because they are cheaper)</a:t>
            </a:r>
          </a:p>
          <a:p>
            <a:r>
              <a:rPr lang="nl-BE" smtClean="0"/>
              <a:t>Focus on the Dutch habits (what about cultural differences, multiculturality, …)</a:t>
            </a:r>
          </a:p>
          <a:p>
            <a:r>
              <a:rPr lang="nl-BE" smtClean="0"/>
              <a:t>Focus on the examination (quality?)</a:t>
            </a:r>
          </a:p>
          <a:p>
            <a:r>
              <a:rPr lang="nl-BE" smtClean="0"/>
              <a:t>Assistants are former learners who have to work. Can they really help?</a:t>
            </a:r>
          </a:p>
          <a:p>
            <a:endParaRPr lang="nl-NL" smtClean="0"/>
          </a:p>
        </p:txBody>
      </p:sp>
      <p:sp>
        <p:nvSpPr>
          <p:cNvPr id="34819" name="Titel 1"/>
          <p:cNvSpPr>
            <a:spLocks/>
          </p:cNvSpPr>
          <p:nvPr/>
        </p:nvSpPr>
        <p:spPr bwMode="auto">
          <a:xfrm>
            <a:off x="457200" y="274638"/>
            <a:ext cx="8229600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nl-BE" sz="4400">
                <a:latin typeface="Calibri" pitchFamily="34" charset="0"/>
              </a:rPr>
              <a:t>WEAKNESSES</a:t>
            </a:r>
            <a:endParaRPr lang="nl-NL" sz="440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mtClean="0"/>
              <a:t>THREATS</a:t>
            </a:r>
            <a:endParaRPr lang="nl-NL" smtClean="0"/>
          </a:p>
        </p:txBody>
      </p:sp>
      <p:sp>
        <p:nvSpPr>
          <p:cNvPr id="35842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smtClean="0"/>
              <a:t>Budget cuts in 2014 (2011: ROC is paid for each learner who passes the examination)</a:t>
            </a:r>
          </a:p>
          <a:p>
            <a:r>
              <a:rPr lang="nl-BE" smtClean="0"/>
              <a:t>Learners who already study must work for 6 months in order to integrate (burden)</a:t>
            </a:r>
          </a:p>
          <a:p>
            <a:r>
              <a:rPr lang="nl-BE" smtClean="0"/>
              <a:t>Big Brother (digital portfolio to the municipality can lead to less money for the learner)</a:t>
            </a:r>
          </a:p>
          <a:p>
            <a:endParaRPr lang="nl-NL" smtClean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mtClean="0"/>
              <a:t>OPPORTUNITIES</a:t>
            </a:r>
            <a:endParaRPr lang="nl-NL" smtClean="0"/>
          </a:p>
        </p:txBody>
      </p:sp>
      <p:sp>
        <p:nvSpPr>
          <p:cNvPr id="36866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smtClean="0"/>
              <a:t>The system allows learners to work on their own pace and repeat if necessary</a:t>
            </a:r>
          </a:p>
          <a:p>
            <a:r>
              <a:rPr lang="nl-BE" smtClean="0"/>
              <a:t>Individual follow-up in counselling</a:t>
            </a:r>
          </a:p>
          <a:p>
            <a:r>
              <a:rPr lang="nl-BE" smtClean="0"/>
              <a:t>Open classroom is provided with sufficient infrastructure, computer programs, speech technology, …</a:t>
            </a:r>
            <a:endParaRPr lang="nl-NL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143000" y="404813"/>
            <a:ext cx="7000875" cy="4848225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nl-NL" sz="4400" dirty="0" smtClean="0">
                <a:solidFill>
                  <a:schemeClr val="tx1"/>
                </a:solidFill>
              </a:rPr>
              <a:t>STRENGHTS</a:t>
            </a:r>
          </a:p>
          <a:p>
            <a:pPr algn="l" fontAlgn="auto">
              <a:spcAft>
                <a:spcPts val="0"/>
              </a:spcAft>
              <a:buFontTx/>
              <a:buChar char="-"/>
              <a:defRPr/>
            </a:pPr>
            <a:r>
              <a:rPr lang="nl-BE" dirty="0" smtClean="0">
                <a:solidFill>
                  <a:schemeClr val="tx1"/>
                </a:solidFill>
              </a:rPr>
              <a:t> </a:t>
            </a:r>
            <a:r>
              <a:rPr lang="nl-BE" dirty="0" err="1" smtClean="0">
                <a:solidFill>
                  <a:schemeClr val="tx1"/>
                </a:solidFill>
              </a:rPr>
              <a:t>interdisciplinary</a:t>
            </a:r>
            <a:r>
              <a:rPr lang="nl-BE" dirty="0" smtClean="0">
                <a:solidFill>
                  <a:schemeClr val="tx1"/>
                </a:solidFill>
              </a:rPr>
              <a:t> </a:t>
            </a:r>
            <a:r>
              <a:rPr lang="nl-BE" dirty="0" err="1" smtClean="0">
                <a:solidFill>
                  <a:schemeClr val="tx1"/>
                </a:solidFill>
              </a:rPr>
              <a:t>collaboration</a:t>
            </a:r>
            <a:endParaRPr lang="nl-NL" dirty="0" smtClean="0">
              <a:solidFill>
                <a:schemeClr val="tx1"/>
              </a:solidFill>
            </a:endParaRPr>
          </a:p>
          <a:p>
            <a:pPr algn="l" fontAlgn="auto">
              <a:spcAft>
                <a:spcPts val="0"/>
              </a:spcAft>
              <a:buFontTx/>
              <a:buChar char="-"/>
              <a:defRPr/>
            </a:pPr>
            <a:r>
              <a:rPr lang="nl-BE" sz="3600" dirty="0" smtClean="0">
                <a:solidFill>
                  <a:schemeClr val="tx1"/>
                </a:solidFill>
              </a:rPr>
              <a:t> </a:t>
            </a:r>
            <a:r>
              <a:rPr lang="nl-BE" dirty="0" err="1" smtClean="0">
                <a:solidFill>
                  <a:schemeClr val="tx1"/>
                </a:solidFill>
              </a:rPr>
              <a:t>organization</a:t>
            </a:r>
            <a:endParaRPr lang="nl-NL" dirty="0" smtClean="0">
              <a:solidFill>
                <a:schemeClr val="tx1"/>
              </a:solidFill>
            </a:endParaRPr>
          </a:p>
          <a:p>
            <a:pPr algn="l" fontAlgn="auto">
              <a:spcAft>
                <a:spcPts val="0"/>
              </a:spcAft>
              <a:buFontTx/>
              <a:buChar char="-"/>
              <a:defRPr/>
            </a:pPr>
            <a:r>
              <a:rPr lang="nl-NL" sz="3600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collaboration in order to develop material (</a:t>
            </a:r>
            <a:r>
              <a:rPr lang="en-US" dirty="0" err="1" smtClean="0">
                <a:solidFill>
                  <a:schemeClr val="tx1"/>
                </a:solidFill>
              </a:rPr>
              <a:t>eg</a:t>
            </a:r>
            <a:r>
              <a:rPr lang="en-US" dirty="0" smtClean="0">
                <a:solidFill>
                  <a:schemeClr val="tx1"/>
                </a:solidFill>
              </a:rPr>
              <a:t>. support, technicians, own recording studio)</a:t>
            </a:r>
            <a:endParaRPr lang="nl-NL" dirty="0" smtClean="0">
              <a:solidFill>
                <a:schemeClr val="tx1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nl-NL" sz="3600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600" b="1" dirty="0" smtClean="0"/>
              <a:t> </a:t>
            </a:r>
            <a:endParaRPr lang="nl-NL" sz="3600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nl-NL" sz="3600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600" b="1" dirty="0" smtClean="0"/>
              <a:t> </a:t>
            </a:r>
            <a:endParaRPr lang="nl-NL" sz="3600" b="1" dirty="0" smtClean="0"/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nl-BE" sz="3600" dirty="0" smtClean="0">
              <a:solidFill>
                <a:schemeClr val="tx1"/>
              </a:solidFill>
            </a:endParaRPr>
          </a:p>
          <a:p>
            <a:pPr marL="571500" indent="-571500" algn="l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nl-BE" sz="3600" dirty="0" smtClean="0">
              <a:solidFill>
                <a:schemeClr val="tx1"/>
              </a:solidFill>
            </a:endParaRP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nl-BE" sz="3600" dirty="0" smtClean="0">
              <a:solidFill>
                <a:schemeClr val="tx1"/>
              </a:solidFill>
            </a:endParaRP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nl-BE" sz="3600" dirty="0" smtClean="0">
              <a:solidFill>
                <a:schemeClr val="tx1"/>
              </a:solidFill>
            </a:endParaRP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nl-BE" sz="3600" dirty="0">
              <a:solidFill>
                <a:schemeClr val="tx1"/>
              </a:solidFill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/>
              <a:t>CVO Leuven - Landen   Redingenstraat 90   3000 Leuven   016 31 99 20  info@cvoleuven.be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nl-BE" dirty="0" smtClean="0"/>
              <a:t/>
            </a:r>
            <a:br>
              <a:rPr lang="nl-BE" dirty="0" smtClean="0"/>
            </a:br>
            <a:endParaRPr lang="nl-BE" dirty="0"/>
          </a:p>
        </p:txBody>
      </p:sp>
      <p:sp>
        <p:nvSpPr>
          <p:cNvPr id="18434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692150"/>
            <a:ext cx="8229600" cy="5434013"/>
          </a:xfrm>
        </p:spPr>
        <p:txBody>
          <a:bodyPr/>
          <a:lstStyle/>
          <a:p>
            <a:r>
              <a:rPr lang="en-US" smtClean="0"/>
              <a:t>development of the material and support are financed</a:t>
            </a:r>
            <a:endParaRPr lang="nl-NL" smtClean="0"/>
          </a:p>
          <a:p>
            <a:r>
              <a:rPr lang="en-US" smtClean="0"/>
              <a:t>reception is kept open administrative collaborators, opening hours are very flexible </a:t>
            </a:r>
            <a:endParaRPr lang="nl-NL" smtClean="0"/>
          </a:p>
          <a:p>
            <a:r>
              <a:rPr lang="en-US" smtClean="0"/>
              <a:t>database with all information (results, content, attitude, counseling) </a:t>
            </a:r>
            <a:endParaRPr lang="nl-NL" smtClean="0"/>
          </a:p>
          <a:p>
            <a:r>
              <a:rPr lang="en-US" smtClean="0"/>
              <a:t>deliberation (after each final examination with the counselor present) </a:t>
            </a:r>
            <a:endParaRPr lang="nl-NL" smtClean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laptop cabinet (can be taken into the class)</a:t>
            </a:r>
            <a:endParaRPr lang="nl-NL" smtClean="0"/>
          </a:p>
          <a:p>
            <a:r>
              <a:rPr lang="en-US" smtClean="0"/>
              <a:t>who takes part? </a:t>
            </a:r>
            <a:endParaRPr lang="nl-NL" smtClean="0"/>
          </a:p>
          <a:p>
            <a:r>
              <a:rPr lang="en-US" smtClean="0"/>
              <a:t>own initiative </a:t>
            </a:r>
            <a:endParaRPr lang="nl-NL" smtClean="0"/>
          </a:p>
          <a:p>
            <a:r>
              <a:rPr lang="en-US" smtClean="0"/>
              <a:t>the Open Multimedia Classroom is a subject in the course + visit</a:t>
            </a:r>
            <a:endParaRPr lang="nl-NL" smtClean="0"/>
          </a:p>
          <a:p>
            <a:endParaRPr lang="nl-NL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Ondertitel 2"/>
          <p:cNvSpPr>
            <a:spLocks noGrp="1"/>
          </p:cNvSpPr>
          <p:nvPr>
            <p:ph type="subTitle" idx="1"/>
          </p:nvPr>
        </p:nvSpPr>
        <p:spPr>
          <a:xfrm>
            <a:off x="1143000" y="260350"/>
            <a:ext cx="7000875" cy="4992688"/>
          </a:xfrm>
        </p:spPr>
        <p:txBody>
          <a:bodyPr/>
          <a:lstStyle/>
          <a:p>
            <a:r>
              <a:rPr lang="nl-BE" smtClean="0">
                <a:solidFill>
                  <a:schemeClr val="tx1"/>
                </a:solidFill>
              </a:rPr>
              <a:t>COUNSELLING</a:t>
            </a:r>
            <a:endParaRPr lang="nl-NL" smtClean="0">
              <a:solidFill>
                <a:schemeClr val="tx1"/>
              </a:solidFill>
            </a:endParaRPr>
          </a:p>
          <a:p>
            <a:pPr algn="l"/>
            <a:r>
              <a:rPr lang="en-US" smtClean="0">
                <a:solidFill>
                  <a:schemeClr val="tx1"/>
                </a:solidFill>
              </a:rPr>
              <a:t>- Our school doesn’t have an Open Multimedia Classroom but is an Open Multimedia Classroom (link ‘normal course’ + electronic platform + guidance in the OMC and study groups) </a:t>
            </a:r>
            <a:endParaRPr lang="nl-NL" smtClean="0">
              <a:solidFill>
                <a:schemeClr val="tx1"/>
              </a:solidFill>
            </a:endParaRPr>
          </a:p>
          <a:p>
            <a:pPr algn="l"/>
            <a:r>
              <a:rPr lang="en-US" smtClean="0">
                <a:solidFill>
                  <a:schemeClr val="tx1"/>
                </a:solidFill>
              </a:rPr>
              <a:t>- easy approachable (cafeteria, enrollment and counseling are very close)</a:t>
            </a:r>
            <a:endParaRPr lang="nl-NL" smtClean="0">
              <a:solidFill>
                <a:schemeClr val="tx1"/>
              </a:solidFill>
            </a:endParaRPr>
          </a:p>
          <a:p>
            <a:pPr algn="l"/>
            <a:r>
              <a:rPr lang="en-US" smtClean="0">
                <a:solidFill>
                  <a:schemeClr val="tx1"/>
                </a:solidFill>
              </a:rPr>
              <a:t>- different study groups</a:t>
            </a:r>
            <a:endParaRPr lang="nl-NL" smtClean="0">
              <a:solidFill>
                <a:schemeClr val="tx1"/>
              </a:solidFill>
            </a:endParaRPr>
          </a:p>
          <a:p>
            <a:pPr algn="l"/>
            <a:r>
              <a:rPr lang="en-US" smtClean="0">
                <a:solidFill>
                  <a:schemeClr val="tx1"/>
                </a:solidFill>
              </a:rPr>
              <a:t>- to tackle ‘individual’ problems</a:t>
            </a:r>
            <a:endParaRPr lang="nl-NL" smtClean="0">
              <a:solidFill>
                <a:schemeClr val="tx1"/>
              </a:solidFill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/>
              <a:t>CVO Leuven - Landen   Redingenstraat 90   3000 Leuven   016 31 99 20  info@cvoleuven.be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5649913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500" dirty="0" smtClean="0"/>
              <a:t>well developed use of the electronic platform (extra exercises, remedy, </a:t>
            </a:r>
            <a:r>
              <a:rPr lang="en-US" sz="3500" dirty="0" err="1" smtClean="0"/>
              <a:t>smartboard</a:t>
            </a:r>
            <a:r>
              <a:rPr lang="en-US" sz="3500" dirty="0" smtClean="0"/>
              <a:t>, learning paths, ...) </a:t>
            </a:r>
            <a:endParaRPr lang="nl-NL" sz="35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500" dirty="0" smtClean="0"/>
              <a:t>CVO TV: instruction with movies (</a:t>
            </a:r>
            <a:r>
              <a:rPr lang="en-US" sz="3500" dirty="0" err="1" smtClean="0"/>
              <a:t>eg</a:t>
            </a:r>
            <a:r>
              <a:rPr lang="en-US" sz="3500" dirty="0" smtClean="0"/>
              <a:t>. indirect speech, perfect, …)</a:t>
            </a:r>
            <a:endParaRPr lang="nl-NL" sz="35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500" dirty="0" smtClean="0"/>
              <a:t>follow up and support of the teachers</a:t>
            </a:r>
            <a:endParaRPr lang="nl-NL" sz="35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nl-NL" sz="35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nl-BE" sz="3500" dirty="0" smtClean="0"/>
              <a:t>* </a:t>
            </a:r>
            <a:r>
              <a:rPr lang="nl-BE" sz="3500" dirty="0" err="1" smtClean="0"/>
              <a:t>study</a:t>
            </a:r>
            <a:r>
              <a:rPr lang="nl-BE" sz="3500" dirty="0" smtClean="0"/>
              <a:t> </a:t>
            </a:r>
            <a:r>
              <a:rPr lang="nl-BE" sz="3500" dirty="0" err="1" smtClean="0"/>
              <a:t>groups</a:t>
            </a:r>
            <a:r>
              <a:rPr lang="nl-BE" sz="3500" dirty="0" smtClean="0"/>
              <a:t>: </a:t>
            </a:r>
            <a:r>
              <a:rPr lang="nl-BE" sz="3500" dirty="0" err="1" smtClean="0"/>
              <a:t>grammar</a:t>
            </a:r>
            <a:r>
              <a:rPr lang="nl-BE" sz="3500" dirty="0" smtClean="0"/>
              <a:t> (1.2/2.1 en 2.2/2.</a:t>
            </a:r>
            <a:endParaRPr lang="nl-NL" sz="35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500" dirty="0" smtClean="0"/>
              <a:t>3), understanding, talking, dare to talk and basis 1.1 (to be developed: 2.3/2.4)</a:t>
            </a:r>
            <a:endParaRPr lang="nl-NL" sz="35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500" dirty="0" smtClean="0"/>
              <a:t>Study groups are free of charge</a:t>
            </a:r>
            <a:endParaRPr lang="nl-NL" sz="35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nl-NL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68313" y="620713"/>
            <a:ext cx="8229600" cy="5505450"/>
          </a:xfrm>
        </p:spPr>
        <p:txBody>
          <a:bodyPr rtlCol="0">
            <a:normAutofit fontScale="925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500" dirty="0" smtClean="0"/>
              <a:t>1 counselor follows the learner during this study</a:t>
            </a:r>
            <a:endParaRPr lang="nl-NL" sz="35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500" dirty="0" smtClean="0"/>
              <a:t>huge support (exercises and methods) </a:t>
            </a:r>
            <a:endParaRPr lang="nl-NL" sz="35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500" dirty="0" smtClean="0"/>
              <a:t>flexible system (</a:t>
            </a:r>
            <a:r>
              <a:rPr lang="en-US" sz="3500" dirty="0" err="1" smtClean="0"/>
              <a:t>eg</a:t>
            </a:r>
            <a:r>
              <a:rPr lang="en-US" sz="3500" dirty="0" smtClean="0"/>
              <a:t>. late arrivals 1.1 get support in a study group)</a:t>
            </a:r>
            <a:endParaRPr lang="nl-NL" sz="35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500" dirty="0" smtClean="0"/>
              <a:t>follow up of the learners (counselors are immediately notified when a learner is absent)</a:t>
            </a:r>
            <a:endParaRPr lang="nl-NL" sz="35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500" dirty="0" smtClean="0"/>
              <a:t>anticipation (</a:t>
            </a:r>
            <a:r>
              <a:rPr lang="en-US" sz="3500" dirty="0" err="1" smtClean="0"/>
              <a:t>eg</a:t>
            </a:r>
            <a:r>
              <a:rPr lang="en-US" sz="3500" dirty="0" smtClean="0"/>
              <a:t>. study groups are already formed during deliberation)</a:t>
            </a:r>
            <a:endParaRPr lang="nl-NL" sz="35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500" dirty="0" smtClean="0"/>
              <a:t>facilities contracts for learners with a handicap</a:t>
            </a:r>
            <a:endParaRPr lang="nl-BE" sz="35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nl-NL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mtClean="0"/>
              <a:t>WEAKNESSES</a:t>
            </a:r>
            <a:endParaRPr lang="nl-NL" smtClean="0"/>
          </a:p>
        </p:txBody>
      </p:sp>
      <p:sp>
        <p:nvSpPr>
          <p:cNvPr id="23554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b="1" smtClean="0"/>
              <a:t>Infrastructure and finances</a:t>
            </a:r>
            <a:endParaRPr lang="nl-NL" smtClean="0"/>
          </a:p>
          <a:p>
            <a:pPr>
              <a:buFont typeface="Arial" charset="0"/>
              <a:buNone/>
            </a:pPr>
            <a:endParaRPr lang="nl-NL" smtClean="0"/>
          </a:p>
          <a:p>
            <a:r>
              <a:rPr lang="nl-BE" smtClean="0"/>
              <a:t>- study groups are too non-committal (absences?) </a:t>
            </a:r>
            <a:endParaRPr lang="nl-NL" smtClean="0"/>
          </a:p>
          <a:p>
            <a:r>
              <a:rPr lang="en-US" smtClean="0"/>
              <a:t>- not all the learners are reached</a:t>
            </a:r>
            <a:endParaRPr lang="nl-NL" smtClean="0"/>
          </a:p>
          <a:p>
            <a:r>
              <a:rPr lang="en-US" smtClean="0"/>
              <a:t>- infrastructure: room is not big enough </a:t>
            </a:r>
            <a:endParaRPr lang="nl-NL" smtClean="0"/>
          </a:p>
          <a:p>
            <a:r>
              <a:rPr lang="en-US" smtClean="0"/>
              <a:t>- organization (eg. of the study groups) </a:t>
            </a:r>
            <a:endParaRPr lang="nl-NL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-thema">
  <a:themeElements>
    <a:clrScheme name="CVO thema ppt">
      <a:dk1>
        <a:sysClr val="windowText" lastClr="000000"/>
      </a:dk1>
      <a:lt1>
        <a:sysClr val="window" lastClr="FFFFFF"/>
      </a:lt1>
      <a:dk2>
        <a:srgbClr val="666666"/>
      </a:dk2>
      <a:lt2>
        <a:srgbClr val="D8D8D8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477</TotalTime>
  <Words>857</Words>
  <Application>Microsoft Macintosh PowerPoint</Application>
  <PresentationFormat>Presentación en pantalla (4:3)</PresentationFormat>
  <Paragraphs>115</Paragraphs>
  <Slides>22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22</vt:i4>
      </vt:variant>
    </vt:vector>
  </HeadingPairs>
  <TitlesOfParts>
    <vt:vector size="23" baseType="lpstr">
      <vt:lpstr>Office-thema</vt:lpstr>
      <vt:lpstr>SWOT-ANALYSES</vt:lpstr>
      <vt:lpstr>Presentación de PowerPoint</vt:lpstr>
      <vt:lpstr>Presentación de PowerPoint</vt:lpstr>
      <vt:lpstr> </vt:lpstr>
      <vt:lpstr>Presentación de PowerPoint</vt:lpstr>
      <vt:lpstr>Presentación de PowerPoint</vt:lpstr>
      <vt:lpstr>Presentación de PowerPoint</vt:lpstr>
      <vt:lpstr>Presentación de PowerPoint</vt:lpstr>
      <vt:lpstr>WEAKNESSES</vt:lpstr>
      <vt:lpstr>THREATS</vt:lpstr>
      <vt:lpstr>Name of the school</vt:lpstr>
      <vt:lpstr>Dutch for foreigners in the Netherlands</vt:lpstr>
      <vt:lpstr>Arcuscollege</vt:lpstr>
      <vt:lpstr>Integration course</vt:lpstr>
      <vt:lpstr>E-learning in the integration course</vt:lpstr>
      <vt:lpstr>Counselling</vt:lpstr>
      <vt:lpstr>Presentación de PowerPoint</vt:lpstr>
      <vt:lpstr>STRENGTHS</vt:lpstr>
      <vt:lpstr>Presentación de PowerPoint</vt:lpstr>
      <vt:lpstr>Presentación de PowerPoint</vt:lpstr>
      <vt:lpstr>THREATS</vt:lpstr>
      <vt:lpstr>OPPORTUNITIES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CVOadmin</dc:creator>
  <cp:lastModifiedBy>Pedro Cardeñosa Domingo</cp:lastModifiedBy>
  <cp:revision>53</cp:revision>
  <dcterms:created xsi:type="dcterms:W3CDTF">2009-06-08T09:36:12Z</dcterms:created>
  <dcterms:modified xsi:type="dcterms:W3CDTF">2012-03-19T08:35:41Z</dcterms:modified>
</cp:coreProperties>
</file>